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 id="2147483744" r:id="rId3"/>
  </p:sldMasterIdLst>
  <p:notesMasterIdLst>
    <p:notesMasterId r:id="rId9"/>
  </p:notesMasterIdLst>
  <p:handoutMasterIdLst>
    <p:handoutMasterId r:id="rId10"/>
  </p:handoutMasterIdLst>
  <p:sldIdLst>
    <p:sldId id="309" r:id="rId4"/>
    <p:sldId id="316" r:id="rId5"/>
    <p:sldId id="325" r:id="rId6"/>
    <p:sldId id="326" r:id="rId7"/>
    <p:sldId id="327" r:id="rId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2203" autoAdjust="0"/>
  </p:normalViewPr>
  <p:slideViewPr>
    <p:cSldViewPr snapToGrid="0" showGuides="1">
      <p:cViewPr varScale="1">
        <p:scale>
          <a:sx n="60" d="100"/>
          <a:sy n="60" d="100"/>
        </p:scale>
        <p:origin x="1099" y="7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are no programming exercises for this module.</a:t>
            </a:r>
          </a:p>
          <a:p>
            <a:r>
              <a:rPr lang="en-US" baseline="0" dirty="0"/>
              <a:t>Exercises will be in class discussions.</a:t>
            </a:r>
          </a:p>
          <a:p>
            <a:pPr marL="228600" indent="-228600">
              <a:buAutoNum type="arabicParenR"/>
            </a:pPr>
            <a:r>
              <a:rPr lang="en-US" baseline="0" dirty="0"/>
              <a:t>Design to support a development and release strategy</a:t>
            </a:r>
          </a:p>
          <a:p>
            <a:pPr marL="228600" indent="-228600">
              <a:buAutoNum type="arabicParenR"/>
            </a:pPr>
            <a:r>
              <a:rPr lang="en-US" baseline="0" dirty="0"/>
              <a:t>Effect of poor quality</a:t>
            </a:r>
          </a:p>
          <a:p>
            <a:pPr marL="228600" indent="-228600">
              <a:buAutoNum type="arabicParenR"/>
            </a:pPr>
            <a:r>
              <a:rPr lang="en-US" baseline="0" dirty="0"/>
              <a:t>Introduction to team inspection </a:t>
            </a:r>
          </a:p>
          <a:p>
            <a:r>
              <a:rPr lang="en-US" baseline="0" dirty="0"/>
              <a:t>The new information will include references to build strategies.</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785143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8"/>
          <p:cNvSpPr>
            <a:spLocks noGrp="1" noChangeArrowheads="1"/>
          </p:cNvSpPr>
          <p:nvPr>
            <p:ph type="ftr" sz="quarter" idx="4"/>
          </p:nvPr>
        </p:nvSpPr>
        <p:spPr>
          <a:xfrm>
            <a:off x="0" y="8757591"/>
            <a:ext cx="3010323" cy="46101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7263"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defTabSz="957263"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defTabSz="957263"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defTabSz="957263"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defTabSz="957263"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900" i="0"/>
              <a:t>© 2009 Carnegie Mellon University</a:t>
            </a:r>
          </a:p>
          <a:p>
            <a:pPr algn="l" eaLnBrk="1" hangingPunct="1"/>
            <a:r>
              <a:rPr lang="en-US" altLang="en-US" sz="800">
                <a:latin typeface="Times New Roman" panose="02020603050405020304" pitchFamily="18" charset="0"/>
              </a:rPr>
              <a:t>  </a:t>
            </a:r>
          </a:p>
        </p:txBody>
      </p:sp>
      <p:sp>
        <p:nvSpPr>
          <p:cNvPr id="23555"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7263"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defTabSz="957263"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defTabSz="957263"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defTabSz="957263"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defTabSz="957263"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r>
              <a:rPr lang="en-US" altLang="en-US"/>
              <a:t>Executive Seminar</a:t>
            </a:r>
          </a:p>
        </p:txBody>
      </p:sp>
      <p:sp>
        <p:nvSpPr>
          <p:cNvPr id="23556" name="Rectangle 2"/>
          <p:cNvSpPr>
            <a:spLocks noGrp="1" noRot="1" noChangeAspect="1" noChangeArrowheads="1" noTextEdit="1"/>
          </p:cNvSpPr>
          <p:nvPr>
            <p:ph type="sldImg"/>
          </p:nvPr>
        </p:nvSpPr>
        <p:spPr>
          <a:ln/>
        </p:spPr>
      </p:sp>
      <p:sp>
        <p:nvSpPr>
          <p:cNvPr id="2355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Ensure that the following items are included (see “Winning with Software”)</a:t>
            </a:r>
          </a:p>
          <a:p>
            <a:pPr eaLnBrk="1" hangingPunct="1">
              <a:buFontTx/>
              <a:buChar char="•"/>
            </a:pPr>
            <a:r>
              <a:rPr lang="en-US" altLang="en-US" dirty="0">
                <a:latin typeface="Arial" panose="020B0604020202020204" pitchFamily="34" charset="0"/>
              </a:rPr>
              <a:t>Schedule - plans</a:t>
            </a:r>
          </a:p>
          <a:p>
            <a:pPr eaLnBrk="1" hangingPunct="1">
              <a:buFontTx/>
              <a:buChar char="•"/>
            </a:pPr>
            <a:r>
              <a:rPr lang="en-US" altLang="en-US" dirty="0">
                <a:latin typeface="Arial" panose="020B0604020202020204" pitchFamily="34" charset="0"/>
              </a:rPr>
              <a:t>Staffing - plans</a:t>
            </a:r>
          </a:p>
          <a:p>
            <a:pPr eaLnBrk="1" hangingPunct="1">
              <a:buFontTx/>
              <a:buChar char="•"/>
            </a:pPr>
            <a:r>
              <a:rPr lang="en-US" altLang="en-US" dirty="0">
                <a:latin typeface="Arial" panose="020B0604020202020204" pitchFamily="34" charset="0"/>
              </a:rPr>
              <a:t>Requirements change - </a:t>
            </a:r>
            <a:r>
              <a:rPr lang="en-US" altLang="en-US" dirty="0" err="1">
                <a:latin typeface="Arial" panose="020B0604020202020204" pitchFamily="34" charset="0"/>
              </a:rPr>
              <a:t>replanning</a:t>
            </a:r>
            <a:r>
              <a:rPr lang="en-US" altLang="en-US" dirty="0">
                <a:latin typeface="Arial" panose="020B0604020202020204" pitchFamily="34" charset="0"/>
              </a:rPr>
              <a:t> &amp; magic</a:t>
            </a:r>
          </a:p>
          <a:p>
            <a:pPr eaLnBrk="1" hangingPunct="1">
              <a:buFontTx/>
              <a:buChar char="•"/>
            </a:pPr>
            <a:r>
              <a:rPr lang="en-US" altLang="en-US" dirty="0">
                <a:latin typeface="Arial" panose="020B0604020202020204" pitchFamily="34" charset="0"/>
              </a:rPr>
              <a:t>Quality - managing quality</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Discuss these items and those of the students</a:t>
            </a:r>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444883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8"/>
          <p:cNvSpPr>
            <a:spLocks noGrp="1" noChangeArrowheads="1"/>
          </p:cNvSpPr>
          <p:nvPr>
            <p:ph type="ftr" sz="quarter" idx="4"/>
          </p:nvPr>
        </p:nvSpPr>
        <p:spPr>
          <a:xfrm>
            <a:off x="0" y="8757591"/>
            <a:ext cx="3010323" cy="46101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7263"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defTabSz="957263"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defTabSz="957263"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defTabSz="957263"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defTabSz="957263"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900" i="0"/>
              <a:t>© 2009 Carnegie Mellon University</a:t>
            </a:r>
          </a:p>
          <a:p>
            <a:pPr algn="l" eaLnBrk="1" hangingPunct="1"/>
            <a:r>
              <a:rPr lang="en-US" altLang="en-US" sz="800">
                <a:latin typeface="Times New Roman" panose="02020603050405020304" pitchFamily="18" charset="0"/>
              </a:rPr>
              <a:t>  </a:t>
            </a:r>
          </a:p>
        </p:txBody>
      </p:sp>
      <p:sp>
        <p:nvSpPr>
          <p:cNvPr id="24579" name="Rectangle 1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7263"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defTabSz="957263"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defTabSz="957263"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defTabSz="957263"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defTabSz="957263"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r>
              <a:rPr lang="en-US" altLang="en-US"/>
              <a:t>Executive Seminar</a:t>
            </a:r>
          </a:p>
        </p:txBody>
      </p:sp>
      <p:sp>
        <p:nvSpPr>
          <p:cNvPr id="24580" name="Rectangle 5"/>
          <p:cNvSpPr txBox="1">
            <a:spLocks noGrp="1" noChangeArrowheads="1"/>
          </p:cNvSpPr>
          <p:nvPr/>
        </p:nvSpPr>
        <p:spPr bwMode="auto">
          <a:xfrm>
            <a:off x="2985444" y="11704345"/>
            <a:ext cx="2288124" cy="621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9051" tIns="0" rIns="19051" bIns="0" anchor="b"/>
          <a:lstStyle>
            <a:lvl1pPr defTabSz="957263"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defTabSz="957263"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defTabSz="957263"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defTabSz="957263"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defTabSz="957263"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9572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gn="r">
              <a:spcBef>
                <a:spcPct val="0"/>
              </a:spcBef>
            </a:pPr>
            <a:fld id="{6FD79811-4D68-4588-BCC0-FE0F21810247}" type="slidenum">
              <a:rPr lang="en-US" altLang="en-US" i="1">
                <a:latin typeface="Times New Roman" panose="02020603050405020304" pitchFamily="18" charset="0"/>
              </a:rPr>
              <a:pPr algn="r">
                <a:spcBef>
                  <a:spcPct val="0"/>
                </a:spcBef>
              </a:pPr>
              <a:t>5</a:t>
            </a:fld>
            <a:endParaRPr lang="en-US" altLang="en-US" i="1">
              <a:latin typeface="Times New Roman" panose="02020603050405020304" pitchFamily="18" charset="0"/>
            </a:endParaRPr>
          </a:p>
        </p:txBody>
      </p:sp>
      <p:sp>
        <p:nvSpPr>
          <p:cNvPr id="24581" name="Rectangle 2"/>
          <p:cNvSpPr>
            <a:spLocks noGrp="1" noRot="1" noChangeAspect="1" noChangeArrowheads="1" noTextEdit="1"/>
          </p:cNvSpPr>
          <p:nvPr>
            <p:ph type="sldImg"/>
          </p:nvPr>
        </p:nvSpPr>
        <p:spPr>
          <a:xfrm>
            <a:off x="-430213" y="931863"/>
            <a:ext cx="6135688" cy="4603750"/>
          </a:xfrm>
          <a:solidFill>
            <a:srgbClr val="FFFFFF"/>
          </a:solidFill>
          <a:ln/>
        </p:spPr>
      </p:sp>
      <p:sp>
        <p:nvSpPr>
          <p:cNvPr id="24582" name="Rectangle 3"/>
          <p:cNvSpPr>
            <a:spLocks noGrp="1" noChangeArrowheads="1"/>
          </p:cNvSpPr>
          <p:nvPr>
            <p:ph type="body" idx="1"/>
          </p:nvPr>
        </p:nvSpPr>
        <p:spPr>
          <a:xfrm>
            <a:off x="703302" y="6603316"/>
            <a:ext cx="3865768" cy="4793409"/>
          </a:xfrm>
          <a:solidFill>
            <a:srgbClr val="FFFFFF"/>
          </a:solidFill>
          <a:ln>
            <a:solidFill>
              <a:srgbClr val="000000"/>
            </a:solidFill>
          </a:ln>
        </p:spPr>
        <p:txBody>
          <a:bodyPr lIns="89730" tIns="44864" rIns="89730" bIns="44864"/>
          <a:lstStyle/>
          <a:p>
            <a:pPr defTabSz="955675" eaLnBrk="1" hangingPunct="1">
              <a:tabLst/>
            </a:pPr>
            <a:endParaRPr lang="en-US" altLang="en-US">
              <a:latin typeface="Arial" panose="020B0604020202020204" pitchFamily="34" charset="0"/>
            </a:endParaRPr>
          </a:p>
        </p:txBody>
      </p:sp>
    </p:spTree>
    <p:extLst>
      <p:ext uri="{BB962C8B-B14F-4D97-AF65-F5344CB8AC3E}">
        <p14:creationId xmlns:p14="http://schemas.microsoft.com/office/powerpoint/2010/main" val="2062541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1888293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HEX_IMAGE.jpg"/>
          <p:cNvPicPr>
            <a:picLocks noChangeAspect="1"/>
          </p:cNvPicPr>
          <p:nvPr userDrawn="1"/>
        </p:nvPicPr>
        <p:blipFill rotWithShape="1">
          <a:blip r:embed="rId2" cstate="screen">
            <a:extLst>
              <a:ext uri="{28A0092B-C50C-407E-A947-70E740481C1C}">
                <a14:useLocalDpi xmlns:a14="http://schemas.microsoft.com/office/drawing/2010/main"/>
              </a:ext>
            </a:extLst>
          </a:blip>
          <a:srcRect b="531"/>
          <a:stretch/>
        </p:blipFill>
        <p:spPr>
          <a:xfrm>
            <a:off x="0" y="8234"/>
            <a:ext cx="9144000" cy="6303665"/>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rgbClr val="A4A4A4"/>
                </a:solidFill>
                <a:latin typeface="Arial" panose="020B0604020202020204" pitchFamily="34" charset="0"/>
                <a:cs typeface="Arial" panose="020B0604020202020204" pitchFamily="34" charset="0"/>
              </a:rPr>
              <a:t>Software Engineering Institute</a:t>
            </a:r>
          </a:p>
          <a:p>
            <a:r>
              <a:rPr lang="en-US" sz="1100" dirty="0">
                <a:solidFill>
                  <a:srgbClr val="A4A4A4"/>
                </a:solidFill>
                <a:latin typeface="Arial" panose="020B0604020202020204" pitchFamily="34" charset="0"/>
                <a:cs typeface="Arial" panose="020B0604020202020204" pitchFamily="34" charset="0"/>
              </a:rPr>
              <a:t>Carnegie Mellon University</a:t>
            </a:r>
          </a:p>
          <a:p>
            <a:r>
              <a:rPr lang="en-US" sz="1100" dirty="0">
                <a:solidFill>
                  <a:srgbClr val="A4A4A4"/>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734268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74853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624510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2453619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00790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778190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8537981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893778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7276754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270395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45883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591676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5075823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8088061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423419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7967524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5751394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1774619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8833370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4643973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889790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7980086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441651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535725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923734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538926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42891340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813373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6" Type="http://schemas.openxmlformats.org/officeDocument/2006/relationships/image" Target="../media/image1.emf"/><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Scaling Up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rgbClr val="FFFFFF">
                    <a:lumMod val="50000"/>
                  </a:srgbClr>
                </a:solidFill>
              </a:rPr>
              <a:pPr/>
              <a:t>‹#›</a:t>
            </a:fld>
            <a:endParaRPr lang="en-US" sz="1400" dirty="0">
              <a:solidFill>
                <a:srgbClr val="FFFFFF">
                  <a:lumMod val="50000"/>
                </a:srgb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rgbClr val="000000">
                    <a:lumMod val="50000"/>
                    <a:lumOff val="50000"/>
                  </a:srgbClr>
                </a:solidFill>
                <a:latin typeface="Arial" panose="020B0604020202020204" pitchFamily="34" charset="0"/>
                <a:cs typeface="Arial" panose="020B0604020202020204" pitchFamily="34" charset="0"/>
              </a:rPr>
              <a:t>A Discipline for Software Engineering: Course Overview</a:t>
            </a:r>
          </a:p>
          <a:p>
            <a:pPr eaLnBrk="0" hangingPunct="0">
              <a:spcBef>
                <a:spcPct val="0"/>
              </a:spcBef>
            </a:pPr>
            <a:r>
              <a:rPr lang="en-US" sz="600" dirty="0">
                <a:solidFill>
                  <a:srgbClr val="000000">
                    <a:lumMod val="50000"/>
                    <a:lumOff val="50000"/>
                  </a:srgb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619459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Scaling Up Exercise</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0302977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t>Session 17 – Scaling Up, Exercise</a:t>
            </a:r>
          </a:p>
        </p:txBody>
      </p:sp>
    </p:spTree>
    <p:extLst>
      <p:ext uri="{BB962C8B-B14F-4D97-AF65-F5344CB8AC3E}">
        <p14:creationId xmlns:p14="http://schemas.microsoft.com/office/powerpoint/2010/main" val="1830846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Does It Mean to Scale?</a:t>
            </a:r>
          </a:p>
        </p:txBody>
      </p:sp>
      <p:sp>
        <p:nvSpPr>
          <p:cNvPr id="3" name="Content Placeholder 2"/>
          <p:cNvSpPr>
            <a:spLocks noGrp="1"/>
          </p:cNvSpPr>
          <p:nvPr>
            <p:ph idx="1"/>
          </p:nvPr>
        </p:nvSpPr>
        <p:spPr/>
        <p:txBody>
          <a:bodyPr/>
          <a:lstStyle/>
          <a:p>
            <a:r>
              <a:rPr lang="en-US" dirty="0"/>
              <a:t>What issues come up about scale for</a:t>
            </a:r>
          </a:p>
          <a:p>
            <a:endParaRPr lang="en-US" dirty="0"/>
          </a:p>
          <a:p>
            <a:pPr marL="342900" indent="-173736">
              <a:buFont typeface="Arial" panose="020B0604020202020204" pitchFamily="34" charset="0"/>
              <a:buChar char="•"/>
            </a:pPr>
            <a:r>
              <a:rPr lang="en-US" dirty="0"/>
              <a:t>personal work?</a:t>
            </a:r>
          </a:p>
          <a:p>
            <a:pPr marL="342900" indent="-173736">
              <a:buFont typeface="Arial" panose="020B0604020202020204" pitchFamily="34" charset="0"/>
              <a:buChar char="•"/>
            </a:pPr>
            <a:endParaRPr lang="en-US" dirty="0"/>
          </a:p>
          <a:p>
            <a:pPr marL="342900" indent="-173736">
              <a:buFont typeface="Arial" panose="020B0604020202020204" pitchFamily="34" charset="0"/>
              <a:buChar char="•"/>
            </a:pPr>
            <a:r>
              <a:rPr lang="en-US" dirty="0"/>
              <a:t>team projects?</a:t>
            </a:r>
          </a:p>
          <a:p>
            <a:pPr marL="342900" indent="-173736">
              <a:buFont typeface="Arial" panose="020B0604020202020204" pitchFamily="34" charset="0"/>
              <a:buChar char="•"/>
            </a:pPr>
            <a:endParaRPr lang="en-US" dirty="0"/>
          </a:p>
          <a:p>
            <a:pPr marL="342900" indent="-173736">
              <a:buFont typeface="Arial" panose="020B0604020202020204" pitchFamily="34" charset="0"/>
              <a:buChar char="•"/>
            </a:pPr>
            <a:r>
              <a:rPr lang="en-US" dirty="0"/>
              <a:t>organizations?</a:t>
            </a:r>
          </a:p>
        </p:txBody>
      </p:sp>
    </p:spTree>
    <p:extLst>
      <p:ext uri="{BB962C8B-B14F-4D97-AF65-F5344CB8AC3E}">
        <p14:creationId xmlns:p14="http://schemas.microsoft.com/office/powerpoint/2010/main" val="290140441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56565" y="237990"/>
            <a:ext cx="8505825" cy="358775"/>
          </a:xfrm>
        </p:spPr>
        <p:txBody>
          <a:bodyPr>
            <a:noAutofit/>
          </a:bodyPr>
          <a:lstStyle/>
          <a:p>
            <a:pPr eaLnBrk="1" hangingPunct="1"/>
            <a:r>
              <a:rPr lang="en-US" altLang="en-US" dirty="0">
                <a:ea typeface="ＭＳ Ｐゴシック" panose="020B0600070205080204" pitchFamily="34" charset="-128"/>
              </a:rPr>
              <a:t>Fully Successful Projects</a:t>
            </a:r>
          </a:p>
        </p:txBody>
      </p:sp>
      <p:sp>
        <p:nvSpPr>
          <p:cNvPr id="7171" name="Rectangle 3"/>
          <p:cNvSpPr>
            <a:spLocks noGrp="1" noChangeArrowheads="1"/>
          </p:cNvSpPr>
          <p:nvPr>
            <p:ph type="body" idx="1"/>
          </p:nvPr>
        </p:nvSpPr>
        <p:spPr/>
        <p:txBody>
          <a:bodyPr/>
          <a:lstStyle/>
          <a:p>
            <a:pPr marL="0" indent="0" eaLnBrk="1" hangingPunct="1"/>
            <a:r>
              <a:rPr lang="en-US" altLang="en-US" dirty="0">
                <a:ea typeface="ＭＳ Ｐゴシック" panose="020B0600070205080204" pitchFamily="34" charset="-128"/>
              </a:rPr>
              <a:t>Discussion: What would a fully successful project look like for your organization?</a:t>
            </a:r>
          </a:p>
          <a:p>
            <a:pPr marL="0" indent="0" eaLnBrk="1" hangingPunct="1"/>
            <a:endParaRPr lang="en-US" altLang="en-US" dirty="0">
              <a:ea typeface="ＭＳ Ｐゴシック" panose="020B0600070205080204" pitchFamily="34" charset="-128"/>
            </a:endParaRPr>
          </a:p>
        </p:txBody>
      </p:sp>
      <p:grpSp>
        <p:nvGrpSpPr>
          <p:cNvPr id="7172" name="Group 4"/>
          <p:cNvGrpSpPr>
            <a:grpSpLocks/>
          </p:cNvGrpSpPr>
          <p:nvPr/>
        </p:nvGrpSpPr>
        <p:grpSpPr bwMode="auto">
          <a:xfrm>
            <a:off x="3385931" y="4948382"/>
            <a:ext cx="2381249" cy="879475"/>
            <a:chOff x="2239" y="3166"/>
            <a:chExt cx="1500" cy="554"/>
          </a:xfrm>
        </p:grpSpPr>
        <p:sp>
          <p:nvSpPr>
            <p:cNvPr id="7173" name="Rectangle 5"/>
            <p:cNvSpPr>
              <a:spLocks noChangeArrowheads="1"/>
            </p:cNvSpPr>
            <p:nvPr/>
          </p:nvSpPr>
          <p:spPr bwMode="auto">
            <a:xfrm>
              <a:off x="2539" y="3363"/>
              <a:ext cx="1200" cy="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4762" tIns="52382" rIns="104762" bIns="52382">
              <a:spAutoFit/>
            </a:bodyPr>
            <a:lstStyle>
              <a:lvl1pPr defTabSz="1033463"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defTabSz="1033463"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defTabSz="1033463"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defTabSz="1033463"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defTabSz="1033463"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nSpc>
                  <a:spcPct val="90000"/>
                </a:lnSpc>
                <a:buFontTx/>
                <a:buChar char=" "/>
              </a:pPr>
              <a:r>
                <a:rPr lang="en-US" altLang="en-US" sz="2400" b="1" dirty="0"/>
                <a:t>10 minutes</a:t>
              </a:r>
            </a:p>
          </p:txBody>
        </p:sp>
        <p:pic>
          <p:nvPicPr>
            <p:cNvPr id="7174" name="Picture 6"/>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39" y="3166"/>
              <a:ext cx="409" cy="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7"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75612" y="0"/>
            <a:ext cx="1068388"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794257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56565" y="237987"/>
            <a:ext cx="8505825" cy="358775"/>
          </a:xfrm>
        </p:spPr>
        <p:txBody>
          <a:bodyPr>
            <a:noAutofit/>
          </a:bodyPr>
          <a:lstStyle/>
          <a:p>
            <a:pPr eaLnBrk="1" hangingPunct="1"/>
            <a:r>
              <a:rPr lang="en-US" altLang="en-US" dirty="0">
                <a:ea typeface="ＭＳ Ｐゴシック" panose="020B0600070205080204" pitchFamily="34" charset="-128"/>
              </a:rPr>
              <a:t>What Are the Barriers?</a:t>
            </a:r>
          </a:p>
        </p:txBody>
      </p:sp>
      <p:sp>
        <p:nvSpPr>
          <p:cNvPr id="8195" name="Rectangle 3"/>
          <p:cNvSpPr>
            <a:spLocks noGrp="1" noChangeArrowheads="1"/>
          </p:cNvSpPr>
          <p:nvPr>
            <p:ph type="body" idx="1"/>
          </p:nvPr>
        </p:nvSpPr>
        <p:spPr/>
        <p:txBody>
          <a:bodyPr/>
          <a:lstStyle/>
          <a:p>
            <a:pPr marL="0" indent="0" eaLnBrk="1" hangingPunct="1"/>
            <a:r>
              <a:rPr lang="en-US" altLang="en-US" dirty="0">
                <a:ea typeface="ＭＳ Ｐゴシック" panose="020B0600070205080204" pitchFamily="34" charset="-128"/>
              </a:rPr>
              <a:t>Discussion: What factors or impediments prevent projects from being successful?</a:t>
            </a:r>
          </a:p>
          <a:p>
            <a:pPr marL="0" indent="0" eaLnBrk="1" hangingPunct="1"/>
            <a:endParaRPr lang="en-US" altLang="en-US" dirty="0">
              <a:ea typeface="ＭＳ Ｐゴシック" panose="020B0600070205080204" pitchFamily="34" charset="-128"/>
            </a:endParaRPr>
          </a:p>
          <a:p>
            <a:pPr marL="0" indent="0" eaLnBrk="1" hangingPunct="1"/>
            <a:endParaRPr lang="en-US" altLang="en-US" dirty="0">
              <a:ea typeface="ＭＳ Ｐゴシック" panose="020B0600070205080204" pitchFamily="34" charset="-128"/>
            </a:endParaRPr>
          </a:p>
          <a:p>
            <a:pPr marL="0" indent="0" eaLnBrk="1" hangingPunct="1"/>
            <a:endParaRPr lang="en-US" altLang="en-US" dirty="0">
              <a:ea typeface="ＭＳ Ｐゴシック" panose="020B0600070205080204" pitchFamily="34" charset="-128"/>
            </a:endParaRPr>
          </a:p>
          <a:p>
            <a:pPr marL="0" indent="0" eaLnBrk="1" hangingPunct="1"/>
            <a:endParaRPr lang="en-US" altLang="en-US" dirty="0">
              <a:ea typeface="ＭＳ Ｐゴシック" panose="020B0600070205080204" pitchFamily="34" charset="-128"/>
            </a:endParaRPr>
          </a:p>
        </p:txBody>
      </p:sp>
      <p:grpSp>
        <p:nvGrpSpPr>
          <p:cNvPr id="8196" name="Group 4"/>
          <p:cNvGrpSpPr>
            <a:grpSpLocks/>
          </p:cNvGrpSpPr>
          <p:nvPr/>
        </p:nvGrpSpPr>
        <p:grpSpPr bwMode="auto">
          <a:xfrm>
            <a:off x="3386482" y="4959629"/>
            <a:ext cx="2381250" cy="879475"/>
            <a:chOff x="2239" y="3166"/>
            <a:chExt cx="1500" cy="554"/>
          </a:xfrm>
        </p:grpSpPr>
        <p:sp>
          <p:nvSpPr>
            <p:cNvPr id="8198" name="Rectangle 5"/>
            <p:cNvSpPr>
              <a:spLocks noChangeArrowheads="1"/>
            </p:cNvSpPr>
            <p:nvPr/>
          </p:nvSpPr>
          <p:spPr bwMode="auto">
            <a:xfrm>
              <a:off x="2539" y="3363"/>
              <a:ext cx="1200" cy="2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104762" tIns="52382" rIns="104762" bIns="52382">
              <a:spAutoFit/>
            </a:bodyPr>
            <a:lstStyle>
              <a:lvl1pPr defTabSz="1033463" eaLnBrk="0" hangingPunct="0">
                <a:defRPr sz="1000">
                  <a:solidFill>
                    <a:schemeClr val="tx1"/>
                  </a:solidFill>
                  <a:latin typeface="Arial" panose="020B0604020202020204" pitchFamily="34" charset="0"/>
                  <a:ea typeface="ＭＳ Ｐゴシック" panose="020B0600070205080204" pitchFamily="34" charset="-128"/>
                </a:defRPr>
              </a:lvl1pPr>
              <a:lvl2pPr marL="742950" indent="-285750" defTabSz="1033463" eaLnBrk="0" hangingPunct="0">
                <a:defRPr sz="1000">
                  <a:solidFill>
                    <a:schemeClr val="tx1"/>
                  </a:solidFill>
                  <a:latin typeface="Arial" panose="020B0604020202020204" pitchFamily="34" charset="0"/>
                  <a:ea typeface="ＭＳ Ｐゴシック" panose="020B0600070205080204" pitchFamily="34" charset="-128"/>
                </a:defRPr>
              </a:lvl2pPr>
              <a:lvl3pPr marL="1143000" indent="-228600" defTabSz="1033463" eaLnBrk="0" hangingPunct="0">
                <a:defRPr sz="1000">
                  <a:solidFill>
                    <a:schemeClr val="tx1"/>
                  </a:solidFill>
                  <a:latin typeface="Arial" panose="020B0604020202020204" pitchFamily="34" charset="0"/>
                  <a:ea typeface="ＭＳ Ｐゴシック" panose="020B0600070205080204" pitchFamily="34" charset="-128"/>
                </a:defRPr>
              </a:lvl3pPr>
              <a:lvl4pPr marL="1600200" indent="-228600" defTabSz="1033463" eaLnBrk="0" hangingPunct="0">
                <a:defRPr sz="1000">
                  <a:solidFill>
                    <a:schemeClr val="tx1"/>
                  </a:solidFill>
                  <a:latin typeface="Arial" panose="020B0604020202020204" pitchFamily="34" charset="0"/>
                  <a:ea typeface="ＭＳ Ｐゴシック" panose="020B0600070205080204" pitchFamily="34" charset="-128"/>
                </a:defRPr>
              </a:lvl4pPr>
              <a:lvl5pPr marL="2057400" indent="-228600" defTabSz="1033463" eaLnBrk="0" hangingPunct="0">
                <a:defRPr sz="1000">
                  <a:solidFill>
                    <a:schemeClr val="tx1"/>
                  </a:solidFill>
                  <a:latin typeface="Arial" panose="020B0604020202020204" pitchFamily="34" charset="0"/>
                  <a:ea typeface="ＭＳ Ｐゴシック" panose="020B0600070205080204" pitchFamily="34" charset="-128"/>
                </a:defRPr>
              </a:lvl5pPr>
              <a:lvl6pPr marL="25146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29718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34290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3886200" indent="-228600" defTabSz="1033463" eaLnBrk="0" fontAlgn="base" hangingPunct="0">
                <a:spcBef>
                  <a:spcPct val="3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a:lnSpc>
                  <a:spcPct val="90000"/>
                </a:lnSpc>
                <a:buFontTx/>
                <a:buChar char=" "/>
              </a:pPr>
              <a:r>
                <a:rPr lang="en-US" altLang="en-US" sz="2400" b="1" dirty="0"/>
                <a:t>10 minutes</a:t>
              </a:r>
            </a:p>
          </p:txBody>
        </p:sp>
        <p:pic>
          <p:nvPicPr>
            <p:cNvPr id="8199" name="Picture 6"/>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39" y="3166"/>
              <a:ext cx="409" cy="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8197"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75612" y="0"/>
            <a:ext cx="1068388"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7412975"/>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3.xml><?xml version="1.0" encoding="utf-8"?>
<a:theme xmlns:a="http://schemas.openxmlformats.org/drawingml/2006/main" name="2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67</TotalTime>
  <Words>419</Words>
  <Application>Microsoft Office PowerPoint</Application>
  <PresentationFormat>On-screen Show (4:3)</PresentationFormat>
  <Paragraphs>45</Paragraphs>
  <Slides>5</Slides>
  <Notes>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vt:i4>
      </vt:variant>
    </vt:vector>
  </HeadingPairs>
  <TitlesOfParts>
    <vt:vector size="12" baseType="lpstr">
      <vt:lpstr>ＭＳ Ｐゴシック</vt:lpstr>
      <vt:lpstr>Arial</vt:lpstr>
      <vt:lpstr>Calibri</vt:lpstr>
      <vt:lpstr>Times New Roman</vt:lpstr>
      <vt:lpstr>SEI_Template</vt:lpstr>
      <vt:lpstr>1_SEI_Template</vt:lpstr>
      <vt:lpstr>2_SEI_template</vt:lpstr>
      <vt:lpstr>A Discipline for  Software Engineering</vt:lpstr>
      <vt:lpstr>Document Markings</vt:lpstr>
      <vt:lpstr>What Does It Mean to Scale?</vt:lpstr>
      <vt:lpstr>Fully Successful Projects</vt:lpstr>
      <vt:lpstr>What Are the Barriers?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16</cp:revision>
  <cp:lastPrinted>2015-11-05T19:18:24Z</cp:lastPrinted>
  <dcterms:created xsi:type="dcterms:W3CDTF">2018-11-07T20:50:28Z</dcterms:created>
  <dcterms:modified xsi:type="dcterms:W3CDTF">2020-04-22T21:12:34Z</dcterms:modified>
</cp:coreProperties>
</file>